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  <p:sldMasterId id="2147483648" r:id="rId2"/>
  </p:sldMasterIdLst>
  <p:notesMasterIdLst>
    <p:notesMasterId r:id="rId19"/>
  </p:notesMasterIdLst>
  <p:sldIdLst>
    <p:sldId id="317" r:id="rId3"/>
    <p:sldId id="257" r:id="rId4"/>
    <p:sldId id="306" r:id="rId5"/>
    <p:sldId id="309" r:id="rId6"/>
    <p:sldId id="291" r:id="rId7"/>
    <p:sldId id="307" r:id="rId8"/>
    <p:sldId id="311" r:id="rId9"/>
    <p:sldId id="312" r:id="rId10"/>
    <p:sldId id="273" r:id="rId11"/>
    <p:sldId id="302" r:id="rId12"/>
    <p:sldId id="303" r:id="rId13"/>
    <p:sldId id="313" r:id="rId14"/>
    <p:sldId id="314" r:id="rId15"/>
    <p:sldId id="315" r:id="rId16"/>
    <p:sldId id="316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7F1"/>
    <a:srgbClr val="E62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551"/>
  </p:normalViewPr>
  <p:slideViewPr>
    <p:cSldViewPr snapToGrid="0">
      <p:cViewPr varScale="1">
        <p:scale>
          <a:sx n="101" d="100"/>
          <a:sy n="101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9044C-0A68-41DC-8DB6-BA8D2EEBB3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9EEA4-0D4C-486D-AAF0-7857259E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42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9EEA4-0D4C-486D-AAF0-7857259E26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2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754A-9369-454E-B7E1-590EBEACF986}" type="datetime1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B48C8-21F2-3E44-9A46-3C42AA0534F8}" type="datetime1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DD0C-234A-C04F-943E-1A55378B9193}" type="datetime1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10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82DA3355-1D37-394E-8D68-3830A7120A6D}" type="datetime1">
              <a:rPr lang="en-US" smtClean="0"/>
              <a:t>4/28/23</a:t>
            </a:fld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Group-17</a:t>
            </a:r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6D76-4B4E-2D47-8401-B3059A975BE0}" type="datetime1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6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DAEF-FD46-9F4C-AFC5-25AF5157BC48}" type="datetime1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6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0D7A-458F-E04B-90EA-53988284D61E}" type="datetime1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6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641F-B0F7-004F-B272-423924C38563}" type="datetime1">
              <a:rPr lang="en-US" smtClean="0"/>
              <a:t>4/28/23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70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272E-E9F6-D047-9996-6883D6E7F01E}" type="datetime1">
              <a:rPr lang="en-US" smtClean="0"/>
              <a:t>4/28/23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1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8B0B1-7482-FC48-A38B-4AD5427F287D}" type="datetime1">
              <a:rPr lang="en-US" smtClean="0"/>
              <a:t>4/28/23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25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7127-45B3-1D45-987B-0EF9F48F5684}" type="datetime1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6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45CD5-CFE4-4148-AB94-D765EBC9F238}" type="datetime1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3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DBBC1D3-9C92-4843-8E30-05925E980AE1}" type="datetime1">
              <a:rPr lang="en-US" smtClean="0"/>
              <a:t>4/28/23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Group-17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2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B4D84FF5-AEB9-494E-B49F-A638A2C302C5}" type="datetime1">
              <a:rPr lang="en-US" smtClean="0"/>
              <a:t>4/28/23</a:t>
            </a:fld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Group-17</a:t>
            </a:r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colab.research.google.com/drive/1TA3PW-f4bTMoSZPb5wplfP0dHi4SDOCG?usp=shari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569167"/>
            <a:ext cx="9144000" cy="103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of Texas at Arlington</a:t>
            </a:r>
            <a:b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2774461" y="1281723"/>
            <a:ext cx="7174524" cy="4243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800" b="1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(CSE-6363-004)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800" b="1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 – </a:t>
            </a:r>
            <a:endParaRPr dirty="0"/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Computer Vision – Deep Learning</a:t>
            </a:r>
            <a:endParaRPr dirty="0"/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Traditional Object Detection vs Deep Learning Object Detection 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80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80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Final Presentation</a:t>
            </a: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800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Group - 17</a:t>
            </a:r>
            <a:endParaRPr sz="1800" u="none" strike="noStrike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Neil Nahar - 1002067268</a:t>
            </a:r>
            <a:endParaRPr dirty="0"/>
          </a:p>
          <a:p>
            <a:pPr marL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Sufyan Ali – 1001958007</a:t>
            </a:r>
            <a:endParaRPr dirty="0"/>
          </a:p>
          <a:p>
            <a:pPr marL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Sakshi - 1001993702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32A8BE-0F5D-E333-CAB6-FCB11865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C87BF-3B94-A9F5-6AFD-A87D56C7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A5DB-F3AB-BF70-97A9-FCBC0F9C7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1" y="439102"/>
            <a:ext cx="10515600" cy="1325563"/>
          </a:xfrm>
        </p:spPr>
        <p:txBody>
          <a:bodyPr>
            <a:normAutofit/>
          </a:bodyPr>
          <a:lstStyle/>
          <a:p>
            <a:pPr defTabSz="457200"/>
            <a:r>
              <a:rPr lang="en-US" sz="1800" b="1" u="sng" kern="1200" dirty="0">
                <a:solidFill>
                  <a:srgbClr val="B317F1"/>
                </a:solidFill>
                <a:latin typeface="+mj-lt"/>
                <a:ea typeface="+mj-ea"/>
                <a:cs typeface="Times New Roman"/>
              </a:rPr>
              <a:t>Experiment: Yolo vs Mask-RCNN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40DCB-251A-D29F-AA61-6A088266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0" y="1409700"/>
            <a:ext cx="5411408" cy="4166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27AA4-C2B3-3812-C9EE-44CD49FD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1" y="1887220"/>
            <a:ext cx="6124613" cy="3689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7233F7-E353-3C1D-A5E8-1CD5A689E4D4}"/>
              </a:ext>
            </a:extLst>
          </p:cNvPr>
          <p:cNvSpPr txBox="1"/>
          <p:nvPr/>
        </p:nvSpPr>
        <p:spPr>
          <a:xfrm>
            <a:off x="1895455" y="5698887"/>
            <a:ext cx="2802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7652A-483F-B527-6EBC-9B74A6FF506A}"/>
              </a:ext>
            </a:extLst>
          </p:cNvPr>
          <p:cNvSpPr txBox="1"/>
          <p:nvPr/>
        </p:nvSpPr>
        <p:spPr>
          <a:xfrm>
            <a:off x="7493904" y="5698887"/>
            <a:ext cx="36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Mask-RCNN performance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81AC1-12BE-53C6-879A-6D060D3F25D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735FB-BA47-00A0-4634-1EF318EB8F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6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20155A-FD84-DA5C-2D70-183B9AC9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384300"/>
            <a:ext cx="5909752" cy="403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81D78E-8969-9A8A-2C1B-00AC6C9D9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6" y="1437486"/>
            <a:ext cx="5698761" cy="3983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2757B-A176-DE59-3E82-1A8D91DD98CF}"/>
              </a:ext>
            </a:extLst>
          </p:cNvPr>
          <p:cNvSpPr txBox="1"/>
          <p:nvPr/>
        </p:nvSpPr>
        <p:spPr>
          <a:xfrm>
            <a:off x="6981525" y="5549613"/>
            <a:ext cx="36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Mask-RCNN 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BFBD4-4751-336D-36B5-3EFB28AD1E18}"/>
              </a:ext>
            </a:extLst>
          </p:cNvPr>
          <p:cNvSpPr txBox="1"/>
          <p:nvPr/>
        </p:nvSpPr>
        <p:spPr>
          <a:xfrm>
            <a:off x="1708538" y="554306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22BD0-BBBF-2E15-7E70-D4EBE509C55E}"/>
              </a:ext>
            </a:extLst>
          </p:cNvPr>
          <p:cNvSpPr txBox="1"/>
          <p:nvPr/>
        </p:nvSpPr>
        <p:spPr>
          <a:xfrm>
            <a:off x="82571" y="8858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kern="1200" dirty="0">
                <a:solidFill>
                  <a:srgbClr val="B317F1"/>
                </a:solidFill>
                <a:latin typeface="+mj-lt"/>
                <a:ea typeface="+mj-ea"/>
                <a:cs typeface="Times New Roman"/>
              </a:rPr>
              <a:t>Experiment: Yolo vs Mask-RCNN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B0B2A1-0CF7-3469-5EA9-B3C8799CDA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54C90-2785-A78E-DC47-481858414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AFC3E-8FA7-2485-7141-E5C4E7D13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130" y="1825625"/>
            <a:ext cx="5928360" cy="3880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171AF-2CF8-712C-6400-E416C355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1825624"/>
            <a:ext cx="5494913" cy="3648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D8B4B-BB52-C70A-25C8-10660492ACD3}"/>
              </a:ext>
            </a:extLst>
          </p:cNvPr>
          <p:cNvSpPr txBox="1"/>
          <p:nvPr/>
        </p:nvSpPr>
        <p:spPr>
          <a:xfrm>
            <a:off x="1392555" y="559200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DEAF3-AF68-A975-AB66-5641CE9A693F}"/>
              </a:ext>
            </a:extLst>
          </p:cNvPr>
          <p:cNvSpPr txBox="1"/>
          <p:nvPr/>
        </p:nvSpPr>
        <p:spPr>
          <a:xfrm>
            <a:off x="7488555" y="57920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Mask-RCNN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87BE9-6D8E-0595-4538-78B18A272F9A}"/>
              </a:ext>
            </a:extLst>
          </p:cNvPr>
          <p:cNvSpPr txBox="1"/>
          <p:nvPr/>
        </p:nvSpPr>
        <p:spPr>
          <a:xfrm>
            <a:off x="203835" y="12870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kern="1200" dirty="0">
                <a:solidFill>
                  <a:srgbClr val="B317F1"/>
                </a:solidFill>
                <a:latin typeface="+mj-lt"/>
                <a:ea typeface="+mj-ea"/>
                <a:cs typeface="Times New Roman"/>
              </a:rPr>
              <a:t>Experiment: Yolo vs Mask-RCNN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B775C1-63DE-0938-9669-599B8384612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68249-FB0D-1E91-5938-89B8460BD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237620-C88D-ED6E-0A2A-4DBCFE590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59" y="634160"/>
            <a:ext cx="5085149" cy="4907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3E610-5A8C-6FDD-0F32-552C0CE4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4" y="798598"/>
            <a:ext cx="4476953" cy="5061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BA6BC7-0F10-A63D-52CA-B1F168AEA511}"/>
              </a:ext>
            </a:extLst>
          </p:cNvPr>
          <p:cNvSpPr txBox="1"/>
          <p:nvPr/>
        </p:nvSpPr>
        <p:spPr>
          <a:xfrm>
            <a:off x="1631747" y="5923903"/>
            <a:ext cx="4045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28764-B1DE-7DA1-3F1E-DA4D894A7C73}"/>
              </a:ext>
            </a:extLst>
          </p:cNvPr>
          <p:cNvSpPr txBox="1"/>
          <p:nvPr/>
        </p:nvSpPr>
        <p:spPr>
          <a:xfrm>
            <a:off x="6848475" y="56255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Mask-RCNN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4E12F-E690-4D9D-9C1A-3EC8921872FD}"/>
              </a:ext>
            </a:extLst>
          </p:cNvPr>
          <p:cNvSpPr txBox="1"/>
          <p:nvPr/>
        </p:nvSpPr>
        <p:spPr>
          <a:xfrm>
            <a:off x="606323" y="2648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kern="1200" dirty="0">
                <a:solidFill>
                  <a:srgbClr val="B317F1"/>
                </a:solidFill>
                <a:latin typeface="+mj-lt"/>
                <a:ea typeface="+mj-ea"/>
                <a:cs typeface="Times New Roman"/>
              </a:rPr>
              <a:t>Experiment: Yolo vs Mask-RCNN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A0D5FA-7F01-44F9-DC17-75D90222F80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D7202C-2D37-3656-7C40-9ECBD145B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07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E1BB-B7B6-9AE7-9493-51EDEEDA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622300"/>
            <a:ext cx="10515600" cy="1325563"/>
          </a:xfrm>
        </p:spPr>
        <p:txBody>
          <a:bodyPr>
            <a:normAutofit/>
          </a:bodyPr>
          <a:lstStyle/>
          <a:p>
            <a:pPr defTabSz="457200"/>
            <a:r>
              <a:rPr lang="en-US" sz="1800" b="1" u="sng" kern="1200" dirty="0">
                <a:solidFill>
                  <a:srgbClr val="B317F1"/>
                </a:solidFill>
                <a:latin typeface="+mj-lt"/>
                <a:ea typeface="+mj-ea"/>
                <a:cs typeface="Times New Roman"/>
              </a:rPr>
              <a:t>Conclusions: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10D1CF-F9AB-2C54-46F7-60F629347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064938"/>
              </p:ext>
            </p:extLst>
          </p:nvPr>
        </p:nvGraphicFramePr>
        <p:xfrm>
          <a:off x="838200" y="1690688"/>
          <a:ext cx="10610850" cy="4738684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536950">
                  <a:extLst>
                    <a:ext uri="{9D8B030D-6E8A-4147-A177-3AD203B41FA5}">
                      <a16:colId xmlns:a16="http://schemas.microsoft.com/office/drawing/2014/main" val="3976055574"/>
                    </a:ext>
                  </a:extLst>
                </a:gridCol>
                <a:gridCol w="3536950">
                  <a:extLst>
                    <a:ext uri="{9D8B030D-6E8A-4147-A177-3AD203B41FA5}">
                      <a16:colId xmlns:a16="http://schemas.microsoft.com/office/drawing/2014/main" val="2701393893"/>
                    </a:ext>
                  </a:extLst>
                </a:gridCol>
                <a:gridCol w="3536950">
                  <a:extLst>
                    <a:ext uri="{9D8B030D-6E8A-4147-A177-3AD203B41FA5}">
                      <a16:colId xmlns:a16="http://schemas.microsoft.com/office/drawing/2014/main" val="1927009282"/>
                    </a:ext>
                  </a:extLst>
                </a:gridCol>
              </a:tblGrid>
              <a:tr h="448251"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effectLst/>
                        </a:rPr>
                        <a:t>Metric</a:t>
                      </a:r>
                    </a:p>
                  </a:txBody>
                  <a:tcPr marL="78168" marR="78168" marT="39084" marB="3908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YOLOv5</a:t>
                      </a:r>
                    </a:p>
                  </a:txBody>
                  <a:tcPr marL="78168" marR="78168" marT="39084" marB="3908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effectLst/>
                        </a:rPr>
                        <a:t>Mask R-CNN</a:t>
                      </a:r>
                    </a:p>
                  </a:txBody>
                  <a:tcPr marL="78168" marR="78168" marT="39084" marB="3908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193586"/>
                  </a:ext>
                </a:extLst>
              </a:tr>
              <a:tr h="44825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Backbone architecture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CSPDarknet-53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ResNet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42237"/>
                  </a:ext>
                </a:extLst>
              </a:tr>
              <a:tr h="76060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Detection architecture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YOLO (single-stage)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Faster R-CNN (two-stage)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046616"/>
                  </a:ext>
                </a:extLst>
              </a:tr>
              <a:tr h="44825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Input size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640x640 or 1024x1024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Variable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81941"/>
                  </a:ext>
                </a:extLst>
              </a:tr>
              <a:tr h="44825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Training time (hours)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1.5 (COCO)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25-30 (COCO)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009397"/>
                  </a:ext>
                </a:extLst>
              </a:tr>
              <a:tr h="448251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Memory usage (GPU)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4.5 GB (640x640)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5.5 GB (1024x1024)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641689"/>
                  </a:ext>
                </a:extLst>
              </a:tr>
              <a:tr h="392076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Performance on Small Objects</a:t>
                      </a:r>
                      <a:endParaRPr lang="en-US" sz="1200" dirty="0">
                        <a:effectLst/>
                      </a:endParaRP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Limited</a:t>
                      </a:r>
                      <a:endParaRPr lang="en-US" sz="1200" dirty="0">
                        <a:effectLst/>
                      </a:endParaRP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Advanced</a:t>
                      </a:r>
                      <a:endParaRPr lang="en-US" sz="1200" dirty="0">
                        <a:effectLst/>
                      </a:endParaRP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472268"/>
                  </a:ext>
                </a:extLst>
              </a:tr>
              <a:tr h="44825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Object Accuracy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Lower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Higher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336826"/>
                  </a:ext>
                </a:extLst>
              </a:tr>
              <a:tr h="44825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FLOPs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25.8B(faster)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213.3B(slower)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577703"/>
                  </a:ext>
                </a:extLst>
              </a:tr>
              <a:tr h="448251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Supported frameworks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PyTorch, TensorFlow</a:t>
                      </a: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effectLst/>
                        </a:rPr>
                        <a:t>TensorFlow,keras</a:t>
                      </a:r>
                      <a:endParaRPr lang="en-US" sz="1200" dirty="0">
                        <a:effectLst/>
                      </a:endParaRPr>
                    </a:p>
                  </a:txBody>
                  <a:tcPr marL="78168" marR="78168" marT="39084" marB="390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46729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FADED-7783-C08D-2707-F828729BC8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EE535-44F7-1B74-E6E5-E9E4217EF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5AB623-1034-915E-76AC-A09528F3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881" y="3467098"/>
            <a:ext cx="5516876" cy="2596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820B3-32DB-64E8-DD5A-CEB2A719D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5" y="2699190"/>
            <a:ext cx="3159782" cy="3594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B531A-75E8-2FA1-8FFC-7EAF3A24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532" y="1379656"/>
            <a:ext cx="3022595" cy="4098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BE048-8F39-8A95-BBC6-93383BF25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881" y="630374"/>
            <a:ext cx="5516876" cy="283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9CBF9-78B8-78C4-E9DD-691CC6D2F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6" y="564164"/>
            <a:ext cx="3581400" cy="19636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88577B-93A9-DEC2-A060-D825691603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75A49-2D44-4905-D38C-228202622B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2321E-96BD-EC03-C99D-CCFB21044A85}"/>
              </a:ext>
            </a:extLst>
          </p:cNvPr>
          <p:cNvSpPr txBox="1"/>
          <p:nvPr/>
        </p:nvSpPr>
        <p:spPr>
          <a:xfrm>
            <a:off x="268515" y="165100"/>
            <a:ext cx="11865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Google collab notebook ::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7"/>
              </a:rPr>
              <a:t>https://colab.research.google.com/drive/1TA3PW-f4bTMoSZPb5wplfP0dHi4SDOCG?usp=sharing</a:t>
            </a:r>
            <a:endParaRPr lang="en-US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8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9EE80-FA20-19C7-630A-6339F42FF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9268" y="2779782"/>
            <a:ext cx="2056075" cy="726744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Thank you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EBC0C-B4D7-E974-60E2-ABEAEB7D09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4B325-8243-B320-E8CE-DD1ED33D9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9526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2000" b="1" u="sng" dirty="0">
                <a:ea typeface="Times New Roman"/>
                <a:cs typeface="Times New Roman"/>
                <a:sym typeface="Times New Roman"/>
              </a:rPr>
              <a:t>Timeline:</a:t>
            </a:r>
            <a:endParaRPr sz="2000" dirty="0"/>
          </a:p>
        </p:txBody>
      </p:sp>
      <p:sp>
        <p:nvSpPr>
          <p:cNvPr id="91" name="Google Shape;91;p3"/>
          <p:cNvSpPr txBox="1">
            <a:spLocks noGrp="1"/>
          </p:cNvSpPr>
          <p:nvPr>
            <p:ph type="body" idx="1"/>
          </p:nvPr>
        </p:nvSpPr>
        <p:spPr>
          <a:xfrm>
            <a:off x="775676" y="14192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 1: Implemented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Haar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-Cascade Classifier and summarize its pros and cons.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Step 2: Implemented YoloV5 Algorithm and summarize its pros and cons.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highlight>
                  <a:srgbClr val="FFFF00"/>
                </a:highlight>
                <a:latin typeface="Times New Roman"/>
                <a:cs typeface="Times New Roman"/>
                <a:sym typeface="Times New Roman"/>
              </a:rPr>
              <a:t>Step 3: Implement Mask-RCNN and summarize its pros and cons</a:t>
            </a:r>
            <a:endParaRPr lang="en-US" dirty="0">
              <a:highlight>
                <a:srgbClr val="FFFF00"/>
              </a:highlight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 4: Compare Mask-RCNN and YoloV5 performance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Step 5: Create a detailed report by comparing them using a second dataset.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000"/>
              <a:buNone/>
            </a:pPr>
            <a:r>
              <a:rPr lang="en-US" b="1" u="sng" dirty="0">
                <a:solidFill>
                  <a:schemeClr val="accent1"/>
                </a:solidFill>
                <a:latin typeface="+mj-lt"/>
                <a:cs typeface="Times New Roman"/>
                <a:sym typeface="Times New Roman"/>
              </a:rPr>
              <a:t>For reference:</a:t>
            </a:r>
          </a:p>
          <a:p>
            <a:r>
              <a:rPr lang="en-US" dirty="0">
                <a:latin typeface="Times New Roman"/>
                <a:cs typeface="Times New Roman"/>
                <a:sym typeface="Times New Roman"/>
              </a:rPr>
              <a:t>Yolov5 and Mask-RCNN model are pre-trained on the Coco Dataset</a:t>
            </a:r>
          </a:p>
          <a:p>
            <a:r>
              <a:rPr lang="en-US" dirty="0">
                <a:latin typeface="Times New Roman"/>
                <a:cs typeface="Times New Roman"/>
                <a:sym typeface="Times New Roman"/>
              </a:rPr>
              <a:t>We further validated YoloV5 on </a:t>
            </a:r>
            <a:r>
              <a:rPr lang="en-US" dirty="0">
                <a:latin typeface="Times New Roman"/>
                <a:cs typeface="Times New Roman"/>
              </a:rPr>
              <a:t>Road Sign Dataset</a:t>
            </a:r>
            <a:r>
              <a:rPr lang="en-US" dirty="0">
                <a:latin typeface="Times New Roman"/>
                <a:cs typeface="Times New Roman"/>
                <a:sym typeface="Times New Roman"/>
              </a:rPr>
              <a:t> from Kaggle</a:t>
            </a:r>
          </a:p>
          <a:p>
            <a:r>
              <a:rPr lang="en-US" dirty="0">
                <a:latin typeface="Times New Roman"/>
                <a:cs typeface="Times New Roman"/>
                <a:sym typeface="Times New Roman"/>
              </a:rPr>
              <a:t>To compare both models we created a custom dataset by randomly sampling Coco Dataset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5FB725-5B5C-B24B-A5A9-80B5E556C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C06F0-B4E2-B553-552C-CFD2C14D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8FCC-3C98-282F-CD93-DAFB5D17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39" y="809531"/>
            <a:ext cx="11363961" cy="462065"/>
          </a:xfrm>
        </p:spPr>
        <p:txBody>
          <a:bodyPr>
            <a:noAutofit/>
          </a:bodyPr>
          <a:lstStyle/>
          <a:p>
            <a:r>
              <a:rPr lang="en-US" sz="2000" b="1" u="sng" dirty="0" err="1">
                <a:cs typeface="Times New Roman"/>
              </a:rPr>
              <a:t>Haar</a:t>
            </a:r>
            <a:r>
              <a:rPr lang="en-US" sz="2000" b="1" u="sng" dirty="0">
                <a:cs typeface="Times New Roman"/>
              </a:rPr>
              <a:t> Cascade Face recognition with OpenCV: </a:t>
            </a:r>
            <a:r>
              <a:rPr lang="en-US" sz="14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mproved model </a:t>
            </a:r>
            <a:r>
              <a:rPr lang="en-US" sz="14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by adding more layers of 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detection</a:t>
            </a:r>
            <a:b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</a:br>
            <a:br>
              <a:rPr lang="en-US" sz="1400" dirty="0"/>
            </a:br>
            <a:br>
              <a:rPr lang="en-US" sz="1400" b="1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7BE78-CB96-3ECE-BD89-943016D8FCBC}"/>
              </a:ext>
            </a:extLst>
          </p:cNvPr>
          <p:cNvSpPr txBox="1"/>
          <p:nvPr/>
        </p:nvSpPr>
        <p:spPr>
          <a:xfrm>
            <a:off x="1606550" y="2149654"/>
            <a:ext cx="551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790E1-3D01-408E-8DFD-13FA4F9D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34" y="1159054"/>
            <a:ext cx="3149598" cy="1981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12394B-F4B3-2EA5-AD64-F459613776A9}"/>
              </a:ext>
            </a:extLst>
          </p:cNvPr>
          <p:cNvSpPr txBox="1"/>
          <p:nvPr/>
        </p:nvSpPr>
        <p:spPr>
          <a:xfrm>
            <a:off x="3874770" y="1869971"/>
            <a:ext cx="5204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5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work on Coco Dataset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971197-8F71-8411-D445-08710AC5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1159053"/>
            <a:ext cx="5124450" cy="2104847"/>
          </a:xfrm>
          <a:prstGeom prst="rect">
            <a:avLst/>
          </a:prstGeom>
        </p:spPr>
      </p:pic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7990F8FD-47C9-59AE-5F58-7CB6B8417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3239" y="4251483"/>
            <a:ext cx="3040083" cy="1939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E9A911-A28B-65EB-7773-74EDD6C1C088}"/>
              </a:ext>
            </a:extLst>
          </p:cNvPr>
          <p:cNvSpPr txBox="1"/>
          <p:nvPr/>
        </p:nvSpPr>
        <p:spPr>
          <a:xfrm>
            <a:off x="514853" y="3566005"/>
            <a:ext cx="1101039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1"/>
                </a:solidFill>
                <a:latin typeface="+mj-lt"/>
                <a:ea typeface="+mj-ea"/>
                <a:cs typeface="Times New Roman"/>
              </a:rPr>
              <a:t>Yolo(You only look once): </a:t>
            </a:r>
            <a:r>
              <a:rPr lang="en-US" sz="1400" dirty="0">
                <a:solidFill>
                  <a:srgbClr val="292929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 Detection as Regression Problem</a:t>
            </a:r>
            <a:endParaRPr lang="en-US" sz="1400" b="1" dirty="0">
              <a:solidFill>
                <a:srgbClr val="292929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br>
              <a:rPr lang="en-US" sz="1800" b="0" i="0" dirty="0">
                <a:solidFill>
                  <a:srgbClr val="292929"/>
                </a:solidFill>
                <a:effectLst/>
                <a:latin typeface="source-serif-pro"/>
              </a:rPr>
            </a:br>
            <a:br>
              <a:rPr lang="en-US" sz="1800" dirty="0"/>
            </a:b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7C3188-26E5-02BD-6033-677234466937}"/>
              </a:ext>
            </a:extLst>
          </p:cNvPr>
          <p:cNvSpPr txBox="1"/>
          <p:nvPr/>
        </p:nvSpPr>
        <p:spPr>
          <a:xfrm>
            <a:off x="3725632" y="4649888"/>
            <a:ext cx="27513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well on Coco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Bounding Box coordinates and Class Probabilities 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3657668-F7EC-47F4-0D81-38B29B775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288655"/>
              </p:ext>
            </p:extLst>
          </p:nvPr>
        </p:nvGraphicFramePr>
        <p:xfrm>
          <a:off x="6962654" y="3476386"/>
          <a:ext cx="5124450" cy="27866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6872">
                  <a:extLst>
                    <a:ext uri="{9D8B030D-6E8A-4147-A177-3AD203B41FA5}">
                      <a16:colId xmlns:a16="http://schemas.microsoft.com/office/drawing/2014/main" val="1869914153"/>
                    </a:ext>
                  </a:extLst>
                </a:gridCol>
                <a:gridCol w="3647578">
                  <a:extLst>
                    <a:ext uri="{9D8B030D-6E8A-4147-A177-3AD203B41FA5}">
                      <a16:colId xmlns:a16="http://schemas.microsoft.com/office/drawing/2014/main" val="3119844408"/>
                    </a:ext>
                  </a:extLst>
                </a:gridCol>
              </a:tblGrid>
              <a:tr h="303305"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Advantages</a:t>
                      </a:r>
                    </a:p>
                  </a:txBody>
                  <a:tcPr marL="69467" marR="69467" marT="34733" marB="347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Disadvantages</a:t>
                      </a:r>
                    </a:p>
                  </a:txBody>
                  <a:tcPr marL="69467" marR="69467" marT="34733" marB="34733" anchor="b"/>
                </a:tc>
                <a:extLst>
                  <a:ext uri="{0D108BD9-81ED-4DB2-BD59-A6C34878D82A}">
                    <a16:rowId xmlns:a16="http://schemas.microsoft.com/office/drawing/2014/main" val="4292450597"/>
                  </a:ext>
                </a:extLst>
              </a:tr>
              <a:tr h="840857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Accuracy</a:t>
                      </a:r>
                    </a:p>
                  </a:txBody>
                  <a:tcPr marL="69467" marR="69467" marT="34733" marB="347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Hardware Requirements: YOLOv5 requires powerful hardware for training and inference, which may limit its accessibility to some users.</a:t>
                      </a:r>
                    </a:p>
                  </a:txBody>
                  <a:tcPr marL="69467" marR="69467" marT="34733" marB="34733" anchor="ctr"/>
                </a:tc>
                <a:extLst>
                  <a:ext uri="{0D108BD9-81ED-4DB2-BD59-A6C34878D82A}">
                    <a16:rowId xmlns:a16="http://schemas.microsoft.com/office/drawing/2014/main" val="4135779453"/>
                  </a:ext>
                </a:extLst>
              </a:tr>
              <a:tr h="8934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 object detection</a:t>
                      </a:r>
                    </a:p>
                  </a:txBody>
                  <a:tcPr marL="69467" marR="69467" marT="34733" marB="347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Limited Accuracy on Small Objects: YOLOv5 may have lower accuracy when detecting small objects or objects with low contrast or blurry edges.</a:t>
                      </a:r>
                    </a:p>
                  </a:txBody>
                  <a:tcPr marL="69467" marR="69467" marT="34733" marB="34733" anchor="ctr"/>
                </a:tc>
                <a:extLst>
                  <a:ext uri="{0D108BD9-81ED-4DB2-BD59-A6C34878D82A}">
                    <a16:rowId xmlns:a16="http://schemas.microsoft.com/office/drawing/2014/main" val="4101530628"/>
                  </a:ext>
                </a:extLst>
              </a:tr>
              <a:tr h="686897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Simple and easy-to-understand</a:t>
                      </a:r>
                    </a:p>
                  </a:txBody>
                  <a:tcPr marL="69467" marR="69467" marT="34733" marB="347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Training Time: Training YOLOv5 can take a long time and require large amounts of data and computational resources.</a:t>
                      </a:r>
                    </a:p>
                  </a:txBody>
                  <a:tcPr marL="69467" marR="69467" marT="34733" marB="34733" anchor="ctr"/>
                </a:tc>
                <a:extLst>
                  <a:ext uri="{0D108BD9-81ED-4DB2-BD59-A6C34878D82A}">
                    <a16:rowId xmlns:a16="http://schemas.microsoft.com/office/drawing/2014/main" val="114378132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EE103-D0A4-1A11-96DF-60B9AF6C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375E4-658A-B892-95AA-7B799ECB8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1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A968-275B-18F7-0009-4C4385A82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789365"/>
            <a:ext cx="10995659" cy="3391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u="sng" dirty="0">
                <a:cs typeface="Times New Roman"/>
              </a:rPr>
              <a:t>Instance Segmentation</a:t>
            </a:r>
            <a:r>
              <a:rPr lang="en-US" sz="2000" dirty="0"/>
              <a:t>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41483-6792-8C38-4834-D00C5C2CF951}"/>
              </a:ext>
            </a:extLst>
          </p:cNvPr>
          <p:cNvSpPr txBox="1"/>
          <p:nvPr/>
        </p:nvSpPr>
        <p:spPr>
          <a:xfrm>
            <a:off x="563437" y="4331439"/>
            <a:ext cx="51907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Figure(a), spoons, bowls are in different scales.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Figure(b), kittens are distinguishable based on colors and not texture.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Figure(c), Chameleon is distinguishable by texture, but not color.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Figure(d), Wheels are part of the car, but not similar in color or texture. They are part of an enclosure.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E53CD0-2A76-9488-7820-FA35BA61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7" y="1317206"/>
            <a:ext cx="3373563" cy="30142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AE6339-4914-420F-0B0C-221566D517D4}"/>
              </a:ext>
            </a:extLst>
          </p:cNvPr>
          <p:cNvSpPr txBox="1"/>
          <p:nvPr/>
        </p:nvSpPr>
        <p:spPr>
          <a:xfrm>
            <a:off x="6096000" y="442969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Regions in an image can be identified by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varying colors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varying scales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varying textures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varying enclosures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0D12D-4E64-B4F6-10CE-A88B5AE22977}"/>
              </a:ext>
            </a:extLst>
          </p:cNvPr>
          <p:cNvSpPr txBox="1"/>
          <p:nvPr/>
        </p:nvSpPr>
        <p:spPr>
          <a:xfrm>
            <a:off x="3383914" y="766311"/>
            <a:ext cx="1030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predict object class labels and perform pixel-wise comparison</a:t>
            </a:r>
            <a:r>
              <a:rPr lang="en-US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C37B24-2595-A917-508E-FC0EFEE9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0" y="1454150"/>
            <a:ext cx="3035300" cy="2400300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033D67D-A96B-AC60-9BD7-3E12D6289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58098" y="1852188"/>
            <a:ext cx="3886200" cy="1854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C2D07-E84A-A29C-EF1F-16890B98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1986-0150-8E91-35C8-85A442BD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09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98BD48-7626-BD35-E995-6F46C7CF1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6" y="3411949"/>
            <a:ext cx="4874264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E64B0-70CF-BB22-88EF-25E140EA7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468" y="3575823"/>
            <a:ext cx="4277359" cy="2093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F98A2-13C2-F4B5-358C-55031673C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86" y="842551"/>
            <a:ext cx="9814564" cy="234437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0C2F7-ADBC-F907-79DF-46D6BDBF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AD077-7A12-71D4-55D3-EA02A54E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4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E452-CCD0-D1CB-DC45-B5EAB95B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36" y="796944"/>
            <a:ext cx="10995659" cy="520123"/>
          </a:xfrm>
        </p:spPr>
        <p:txBody>
          <a:bodyPr>
            <a:normAutofit fontScale="90000"/>
          </a:bodyPr>
          <a:lstStyle/>
          <a:p>
            <a:r>
              <a:rPr lang="en-US" sz="2000" b="1" u="sng" dirty="0">
                <a:cs typeface="Times New Roman"/>
              </a:rPr>
              <a:t>R-CNN: </a:t>
            </a:r>
            <a:r>
              <a:rPr lang="en-US" sz="200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a regional proposal?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b="1" u="sng" dirty="0">
                <a:cs typeface="Times New Roman"/>
              </a:rPr>
            </a:br>
            <a:endParaRPr lang="en-US" sz="2000" b="1" u="sng" dirty="0"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F1DFED-0675-925D-BDCB-4EF48E79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660" y="4772270"/>
            <a:ext cx="4294679" cy="1347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39400-D19E-64AB-E71E-092084671584}"/>
              </a:ext>
            </a:extLst>
          </p:cNvPr>
          <p:cNvSpPr txBox="1"/>
          <p:nvPr/>
        </p:nvSpPr>
        <p:spPr>
          <a:xfrm>
            <a:off x="439737" y="4240026"/>
            <a:ext cx="11312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Regional proposals are a way to generate a set of candidate object locations that are likely to contain objects. This reduces the search space for object detection algorithms, making them more efficient</a:t>
            </a:r>
            <a:r>
              <a:rPr lang="en-US" sz="1600" dirty="0">
                <a:solidFill>
                  <a:srgbClr val="75757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600" dirty="0">
                <a:solidFill>
                  <a:srgbClr val="75757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solidFill>
                <a:srgbClr val="75757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0" i="0" dirty="0">
                <a:solidFill>
                  <a:srgbClr val="75757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Selective search Algorithm to generate regions for object locations</a:t>
            </a:r>
          </a:p>
          <a:p>
            <a:r>
              <a:rPr lang="en-US" sz="16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 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initial sub-segmentation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 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Recursively combine similar regions into larger ones. </a:t>
            </a:r>
            <a:endParaRPr lang="en-US" sz="1600" dirty="0">
              <a:solidFill>
                <a:srgbClr val="2929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C759E5-02AD-949F-BC60-4D0033ADE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36" y="1355167"/>
            <a:ext cx="5497127" cy="27176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B82C64-4072-6767-C444-82F5C82F3EDA}"/>
              </a:ext>
            </a:extLst>
          </p:cNvPr>
          <p:cNvSpPr txBox="1"/>
          <p:nvPr/>
        </p:nvSpPr>
        <p:spPr>
          <a:xfrm>
            <a:off x="6096000" y="141205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makes training slow and expensive in R-CNN ?</a:t>
            </a:r>
            <a:br>
              <a:rPr lang="en-US" sz="1600" b="1" i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0" i="0" dirty="0">
              <a:solidFill>
                <a:srgbClr val="2929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xtract 2000 regions for every image based on selective search.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Extracting features using CNN for every image region. For N images, we will have N*2000 CNN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R-CNN’s Object detection uses three models:</a:t>
            </a:r>
          </a:p>
          <a:p>
            <a:r>
              <a:rPr lang="en-US" sz="16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•CNN for feature extraction</a:t>
            </a:r>
          </a:p>
          <a:p>
            <a:r>
              <a:rPr lang="en-US" sz="16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•Linear SVM classifier for identifying objects</a:t>
            </a:r>
          </a:p>
          <a:p>
            <a:r>
              <a:rPr lang="en-US" sz="16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•Regression model for tightening the bounding boxes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86EB3-95CD-C34A-D639-9BDB4AC5F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5E59D-25C8-58B8-1C37-7CD4FADB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2215-8BC5-C1DF-D5CF-912649A8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u="sng" dirty="0">
                <a:cs typeface="Times New Roman"/>
              </a:rPr>
              <a:t>Fast RCNN: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373A85-BB23-FFA4-B094-BF6E14CBE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09"/>
          <a:stretch/>
        </p:blipFill>
        <p:spPr>
          <a:xfrm>
            <a:off x="2898334" y="1087600"/>
            <a:ext cx="5263321" cy="248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34D1F-E2E6-BD58-5C2C-370163EBC6D4}"/>
              </a:ext>
            </a:extLst>
          </p:cNvPr>
          <p:cNvSpPr txBox="1"/>
          <p:nvPr/>
        </p:nvSpPr>
        <p:spPr>
          <a:xfrm>
            <a:off x="279400" y="3813513"/>
            <a:ext cx="1164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 R-CNN uses a single deep </a:t>
            </a:r>
            <a:r>
              <a:rPr lang="en-US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r>
              <a:rPr lang="en-US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extract features for the entire image once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u="sng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(Region of Interest) </a:t>
            </a:r>
            <a:r>
              <a:rPr lang="en-US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the image using selective search.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ROI layer extracts a fixed-length feature vector from the feature map for each object proposal.</a:t>
            </a:r>
            <a:endParaRPr lang="en-US" dirty="0">
              <a:solidFill>
                <a:srgbClr val="2929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layers(FC) needs fixed-size input</a:t>
            </a:r>
            <a:r>
              <a:rPr lang="en-US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Hence, we use ROI Pooling layer to warp the patches of the feature maps for object detection to a fixed size.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ROI pooling layer is then fed into the FC for classification as well as localization. </a:t>
            </a:r>
            <a:endParaRPr lang="en-US" dirty="0">
              <a:solidFill>
                <a:srgbClr val="2929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pooling layer uses max pooling. It converts features inside any valid region of interest into a small feature map.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F5A95D-F743-FD0A-EFEE-6F8F4DDF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60" y="1848189"/>
            <a:ext cx="1869440" cy="537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7BF12C-8086-8773-305F-592FD1D18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820" y="2630566"/>
            <a:ext cx="2590800" cy="140845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0C7A7-26D3-DB39-4934-5DD8DB82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E3260-58F0-C0D8-02C5-3D15333D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08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2215-8BC5-C1DF-D5CF-912649A8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925770"/>
            <a:ext cx="10995659" cy="582885"/>
          </a:xfrm>
        </p:spPr>
        <p:txBody>
          <a:bodyPr>
            <a:normAutofit/>
          </a:bodyPr>
          <a:lstStyle/>
          <a:p>
            <a:r>
              <a:rPr lang="en-US" sz="1800" b="1" u="sng" dirty="0">
                <a:cs typeface="Times New Roman"/>
              </a:rPr>
              <a:t>Faster RCNN:</a:t>
            </a:r>
            <a:br>
              <a:rPr lang="en-US" sz="1800" b="1" u="sng" dirty="0">
                <a:cs typeface="Times New Roman"/>
              </a:rPr>
            </a:br>
            <a:endParaRPr lang="en-US" sz="1800" b="1" u="sng" dirty="0"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34D1F-E2E6-BD58-5C2C-370163EBC6D4}"/>
              </a:ext>
            </a:extLst>
          </p:cNvPr>
          <p:cNvSpPr txBox="1"/>
          <p:nvPr/>
        </p:nvSpPr>
        <p:spPr>
          <a:xfrm>
            <a:off x="476250" y="3887515"/>
            <a:ext cx="11595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 Proposal Network (RPN):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RPN operates on a feature map produced by a shared convolutional backbone network, which is typically a pre-trained network like VGG,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RPN generates a set of anchors, which are fixed-size rectangular boxes with different aspect ratios and scales, that are centered at every pixel in the feature map.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each anchor, the RPN predicts two scores: the probability that the anchor contains an object (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objectness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score), and the coordinates of a bounding box that tightly encloses the object (regression score).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E0874-ACB6-F9BC-A298-B3FA5BC2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45" y="774883"/>
            <a:ext cx="5842000" cy="3356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6795EA-E69F-22E4-3B2D-1A13D6A3A92E}"/>
              </a:ext>
            </a:extLst>
          </p:cNvPr>
          <p:cNvSpPr txBox="1"/>
          <p:nvPr/>
        </p:nvSpPr>
        <p:spPr>
          <a:xfrm>
            <a:off x="598170" y="1244043"/>
            <a:ext cx="4845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used RPN(Region Proposal Network) along with Fast R-CNN for multiple image classification, detection and segmentation.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E01EF-2700-D70D-FB58-149008CA6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FCD26-AD54-1D8F-6A67-FF0C689C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35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506A-AB62-4E8E-68EC-5821F2780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36" y="785876"/>
            <a:ext cx="4059964" cy="503795"/>
          </a:xfrm>
        </p:spPr>
        <p:txBody>
          <a:bodyPr>
            <a:noAutofit/>
          </a:bodyPr>
          <a:lstStyle/>
          <a:p>
            <a:pPr algn="l"/>
            <a:r>
              <a:rPr lang="en-US" sz="1800" b="1" u="sng" dirty="0">
                <a:cs typeface="Times New Roman"/>
              </a:rPr>
              <a:t>Mask R-CNN on Coco Dataset: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72C74-1CCC-19A9-6B4B-706ADD6242D8}"/>
              </a:ext>
            </a:extLst>
          </p:cNvPr>
          <p:cNvSpPr txBox="1"/>
          <p:nvPr/>
        </p:nvSpPr>
        <p:spPr>
          <a:xfrm>
            <a:off x="534261" y="3952647"/>
            <a:ext cx="51248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  <a:latin typeface="+mj-lt"/>
                <a:ea typeface="+mj-ea"/>
                <a:cs typeface="Times New Roman"/>
              </a:rPr>
              <a:t>Mask R-CNN generates:</a:t>
            </a:r>
            <a:endPara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 of object-bounding boxes, each with an associated class label and confidence score.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probabilities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Instance segmentation masks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E57A46-E91C-FE90-89A0-3FEF1C29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785876"/>
            <a:ext cx="55626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10353-5D71-ECED-563F-05DBDD37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80" y="2070728"/>
            <a:ext cx="6267819" cy="3444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D542F9-2A60-EBD4-C701-50042C84A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36" y="1180293"/>
            <a:ext cx="4191000" cy="21975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16243-934C-A3CA-E92D-303FFB71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92C34-AC4B-6AFF-EDEF-A154BB0A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8745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1146</TotalTime>
  <Words>980</Words>
  <Application>Microsoft Macintosh PowerPoint</Application>
  <PresentationFormat>Widescreen</PresentationFormat>
  <Paragraphs>161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Amasis MT Pro Medium</vt:lpstr>
      <vt:lpstr>Arial</vt:lpstr>
      <vt:lpstr>Calibri</vt:lpstr>
      <vt:lpstr>Roboto</vt:lpstr>
      <vt:lpstr>sohne</vt:lpstr>
      <vt:lpstr>source-serif-pro</vt:lpstr>
      <vt:lpstr>Times New Roman</vt:lpstr>
      <vt:lpstr>Univers Light</vt:lpstr>
      <vt:lpstr>TribuneVTI</vt:lpstr>
      <vt:lpstr>Office Theme</vt:lpstr>
      <vt:lpstr>University of Texas at Arlington </vt:lpstr>
      <vt:lpstr>Timeline:</vt:lpstr>
      <vt:lpstr>Haar Cascade Face recognition with OpenCV: Improved model accuracy by adding more layers of features detection   </vt:lpstr>
      <vt:lpstr>Instance Segmentation: </vt:lpstr>
      <vt:lpstr>PowerPoint Presentation</vt:lpstr>
      <vt:lpstr>R-CNN: What is a regional proposal?  </vt:lpstr>
      <vt:lpstr>Fast RCNN:</vt:lpstr>
      <vt:lpstr>Faster RCNN: </vt:lpstr>
      <vt:lpstr>Mask R-CNN on Coco Dataset: </vt:lpstr>
      <vt:lpstr>Experiment: Yolo vs Mask-RCNN</vt:lpstr>
      <vt:lpstr>PowerPoint Presentation</vt:lpstr>
      <vt:lpstr>PowerPoint Presentation</vt:lpstr>
      <vt:lpstr>PowerPoint Presentation</vt:lpstr>
      <vt:lpstr>Conclusions: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CSE 6363 – 004  Submission – 3   Project – Traditional Object Detection v/s Deep Learning Object Detection Model.</dc:title>
  <dc:creator>Mohammed, Sufyan Ali Jawad</dc:creator>
  <cp:lastModifiedBy>---, Sakshi</cp:lastModifiedBy>
  <cp:revision>54</cp:revision>
  <dcterms:created xsi:type="dcterms:W3CDTF">2023-03-31T21:34:21Z</dcterms:created>
  <dcterms:modified xsi:type="dcterms:W3CDTF">2023-04-29T04:46:19Z</dcterms:modified>
</cp:coreProperties>
</file>